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67" r:id="rId4"/>
    <p:sldId id="268" r:id="rId5"/>
    <p:sldId id="273" r:id="rId6"/>
    <p:sldId id="271" r:id="rId7"/>
    <p:sldId id="269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2765" autoAdjust="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62DDC-09FE-4420-BABA-52DBCCA63F4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AA67-191C-4F61-9115-AF067CBC1A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84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MRN: 00687089 (JYG)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EAA67-191C-4F61-9115-AF067CBC1AC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13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05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166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6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2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8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00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66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25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43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070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11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9750F-0AAF-45F7-AA8D-47FEE9A9C12E}" type="datetimeFigureOut">
              <a:rPr lang="ko-KR" altLang="en-US" smtClean="0"/>
              <a:t>2018-09-20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CCB85-DB25-42AA-966C-13405068B4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10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mv"/><Relationship Id="rId7" Type="http://schemas.openxmlformats.org/officeDocument/2006/relationships/image" Target="../media/image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wm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824459"/>
            <a:ext cx="7772400" cy="2685504"/>
          </a:xfrm>
        </p:spPr>
        <p:txBody>
          <a:bodyPr>
            <a:normAutofit/>
          </a:bodyPr>
          <a:lstStyle/>
          <a:p>
            <a:r>
              <a:rPr lang="en-US" altLang="ko-KR" dirty="0"/>
              <a:t>CHORUS SEOUL </a:t>
            </a:r>
            <a:r>
              <a:rPr lang="en-US" altLang="ko-KR" b="1" dirty="0">
                <a:latin typeface="+mj-ea"/>
              </a:rPr>
              <a:t>2017</a:t>
            </a:r>
            <a:br>
              <a:rPr lang="en-US" altLang="ko-KR" b="1" dirty="0">
                <a:latin typeface="+mj-ea"/>
              </a:rPr>
            </a:br>
            <a:r>
              <a:rPr lang="en-US" altLang="ko-KR" b="1" dirty="0">
                <a:solidFill>
                  <a:srgbClr val="002060"/>
                </a:solidFill>
                <a:latin typeface="+mj-ea"/>
              </a:rPr>
              <a:t>LAAO LIVE I</a:t>
            </a:r>
            <a:br>
              <a:rPr lang="en-US" altLang="ko-KR" b="1" dirty="0">
                <a:solidFill>
                  <a:srgbClr val="002060"/>
                </a:solidFill>
                <a:latin typeface="+mj-ea"/>
              </a:rPr>
            </a:br>
            <a:endParaRPr lang="ko-KR" altLang="en-US" b="1" dirty="0">
              <a:solidFill>
                <a:srgbClr val="002060"/>
              </a:solidFill>
              <a:latin typeface="+mj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2999" y="4350347"/>
            <a:ext cx="6858000" cy="1951818"/>
          </a:xfrm>
        </p:spPr>
        <p:txBody>
          <a:bodyPr>
            <a:normAutofit/>
          </a:bodyPr>
          <a:lstStyle/>
          <a:p>
            <a:r>
              <a:rPr lang="en-US" altLang="ko-KR" dirty="0"/>
              <a:t>Nov. 04. 2017</a:t>
            </a:r>
          </a:p>
          <a:p>
            <a:r>
              <a:rPr lang="en-US" altLang="ko-KR" dirty="0"/>
              <a:t>Chung-</a:t>
            </a:r>
            <a:r>
              <a:rPr lang="en-US" altLang="ko-KR" dirty="0" err="1"/>
              <a:t>Ang</a:t>
            </a:r>
            <a:r>
              <a:rPr lang="en-US" altLang="ko-KR" dirty="0"/>
              <a:t> University Hospital</a:t>
            </a:r>
          </a:p>
          <a:p>
            <a:r>
              <a:rPr lang="en-US" altLang="ko-KR" dirty="0"/>
              <a:t>Cardiovascular &amp; Arrhythmia Center</a:t>
            </a:r>
          </a:p>
          <a:p>
            <a:r>
              <a:rPr lang="en-US" altLang="ko-KR" sz="3000" dirty="0"/>
              <a:t>SEOUL, COREE</a:t>
            </a: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39" y="1032350"/>
            <a:ext cx="5190069" cy="727448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xmlns="" id="{421E10B1-93F4-477A-9AA4-DA892576352E}"/>
              </a:ext>
            </a:extLst>
          </p:cNvPr>
          <p:cNvSpPr txBox="1">
            <a:spLocks/>
          </p:cNvSpPr>
          <p:nvPr/>
        </p:nvSpPr>
        <p:spPr>
          <a:xfrm>
            <a:off x="232346" y="2847181"/>
            <a:ext cx="86793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Persistent Atrial Fibrillation Patient with </a:t>
            </a:r>
            <a:br>
              <a:rPr lang="en-US" altLang="ko-KR" sz="3200" b="1" dirty="0"/>
            </a:br>
            <a:r>
              <a:rPr lang="en-US" altLang="ko-KR" sz="3200" b="1" dirty="0"/>
              <a:t>Alcoholic Liver Cirrhosis and Cerebral Aneurysm</a:t>
            </a:r>
            <a:endParaRPr lang="ko-KR" alt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886645"/>
            <a:ext cx="8290498" cy="5266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ko-KR" dirty="0"/>
              <a:t>Brief Case Summary</a:t>
            </a:r>
          </a:p>
          <a:p>
            <a:pPr marL="0" indent="0">
              <a:buNone/>
            </a:pPr>
            <a:r>
              <a:rPr lang="en-US" altLang="ko-KR" dirty="0"/>
              <a:t>Age / Sex: 71 / Male</a:t>
            </a:r>
          </a:p>
          <a:p>
            <a:pPr marL="0" indent="0">
              <a:buNone/>
            </a:pPr>
            <a:r>
              <a:rPr lang="en-US" altLang="ko-KR" dirty="0"/>
              <a:t>C/C: Major bleeding during anticoagulation during VKA and Non-major bleeding during Dabigatran 110 mg bid</a:t>
            </a:r>
          </a:p>
          <a:p>
            <a:pPr marL="0" indent="0">
              <a:buNone/>
            </a:pPr>
            <a:r>
              <a:rPr lang="en-US" altLang="ko-KR" dirty="0"/>
              <a:t>Past medical history</a:t>
            </a:r>
          </a:p>
          <a:p>
            <a:pPr marL="0" indent="0">
              <a:buNone/>
            </a:pPr>
            <a:r>
              <a:rPr lang="en-US" altLang="ko-KR" dirty="0"/>
              <a:t> # Hypertension</a:t>
            </a:r>
          </a:p>
          <a:p>
            <a:pPr marL="0" indent="0">
              <a:buNone/>
            </a:pPr>
            <a:r>
              <a:rPr lang="en-US" altLang="ko-KR" dirty="0"/>
              <a:t> # Alcoholic liver cirrhosis (Child A, Platelet 80,000/mL)</a:t>
            </a:r>
          </a:p>
          <a:p>
            <a:pPr marL="0" indent="0">
              <a:buNone/>
            </a:pPr>
            <a:r>
              <a:rPr lang="en-US" altLang="ko-KR" dirty="0"/>
              <a:t> # s/p L-spine </a:t>
            </a:r>
            <a:r>
              <a:rPr lang="en-US" altLang="ko-KR" dirty="0" err="1"/>
              <a:t>Fx</a:t>
            </a:r>
            <a:r>
              <a:rPr lang="en-US" altLang="ko-KR" dirty="0"/>
              <a:t>. (NSAIDs)</a:t>
            </a:r>
          </a:p>
          <a:p>
            <a:pPr marL="0" indent="0">
              <a:buNone/>
            </a:pPr>
            <a:r>
              <a:rPr lang="en-US" altLang="ko-KR" dirty="0"/>
              <a:t> # s/p Renal cell carcinoma (Rt. Partial nephrectomy)</a:t>
            </a:r>
          </a:p>
          <a:p>
            <a:pPr marL="0" indent="0">
              <a:buNone/>
            </a:pPr>
            <a:r>
              <a:rPr lang="en-US" altLang="ko-KR" dirty="0"/>
              <a:t> # Dementia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CHA2DS2-VASc score = 2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HASBLED score = 5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5" name="그림 4" descr="CHORUS SEOUL 2016 - Vulnerable Plaque Research Foundation (CHORUS SEOUL 2016)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11968" r="31381" b="78401"/>
          <a:stretch/>
        </p:blipFill>
        <p:spPr>
          <a:xfrm>
            <a:off x="6655699" y="6354169"/>
            <a:ext cx="2263449" cy="31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4850" y="23358"/>
            <a:ext cx="7886700" cy="905305"/>
          </a:xfrm>
        </p:spPr>
        <p:txBody>
          <a:bodyPr/>
          <a:lstStyle/>
          <a:p>
            <a:pPr algn="ctr"/>
            <a:r>
              <a:rPr lang="en-US" altLang="ko-KR" b="1" dirty="0">
                <a:latin typeface="+mj-ea"/>
              </a:rPr>
              <a:t>CHEST X-Ray</a:t>
            </a:r>
            <a:endParaRPr lang="ko-KR" altLang="en-US" b="1" dirty="0">
              <a:latin typeface="+mj-ea"/>
            </a:endParaRPr>
          </a:p>
        </p:txBody>
      </p:sp>
      <p:pic>
        <p:nvPicPr>
          <p:cNvPr id="7" name="그림 6" descr="CHORUS SEOUL 2016 - Vulnerable Plaque Research Foundation (CHORUS SEOUL 2016) -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11968" r="31381" b="78401"/>
          <a:stretch/>
        </p:blipFill>
        <p:spPr>
          <a:xfrm>
            <a:off x="6803874" y="206898"/>
            <a:ext cx="2263449" cy="3164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69" y="928663"/>
            <a:ext cx="4884831" cy="59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4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>
                <a:latin typeface="+mj-ea"/>
              </a:rPr>
              <a:t>EKG</a:t>
            </a:r>
            <a:endParaRPr lang="ko-KR" altLang="en-US" b="1" dirty="0"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708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Atrial fibrillation (53 bpm)</a:t>
            </a:r>
            <a:endParaRPr lang="ko-KR" altLang="en-US" sz="2400" dirty="0"/>
          </a:p>
        </p:txBody>
      </p:sp>
      <p:pic>
        <p:nvPicPr>
          <p:cNvPr id="7" name="그림 6" descr="CHORUS SEOUL 2016 - Vulnerable Plaque Research Foundation (CHORUS SEOUL 2016) - Internet Explore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11968" r="31381" b="78401"/>
          <a:stretch/>
        </p:blipFill>
        <p:spPr>
          <a:xfrm>
            <a:off x="6803874" y="206898"/>
            <a:ext cx="2263449" cy="316455"/>
          </a:xfrm>
          <a:prstGeom prst="rect">
            <a:avLst/>
          </a:prstGeom>
        </p:spPr>
      </p:pic>
      <p:pic>
        <p:nvPicPr>
          <p:cNvPr id="3" name="그림 2" descr="http://192.2.17.11/musescripts/museweb.dll?RetrieveTestByDateTime?PatientID=00687089&amp;Date=11-09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31799" r="22941" b="9854"/>
          <a:stretch/>
        </p:blipFill>
        <p:spPr>
          <a:xfrm>
            <a:off x="0" y="1349682"/>
            <a:ext cx="9144000" cy="50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3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>
                <a:latin typeface="+mj-ea"/>
              </a:rPr>
              <a:t>Echocardiography</a:t>
            </a:r>
            <a:endParaRPr lang="ko-KR" altLang="en-US" b="1" dirty="0">
              <a:latin typeface="+mj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934" y="5996066"/>
            <a:ext cx="742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LA 51 mm, LVEF 51 %</a:t>
            </a:r>
            <a:endParaRPr lang="ko-KR" altLang="en-US" sz="2400" dirty="0"/>
          </a:p>
        </p:txBody>
      </p:sp>
      <p:pic>
        <p:nvPicPr>
          <p:cNvPr id="8" name="그림 7" descr="CHORUS SEOUL 2016 - Vulnerable Plaque Research Foundation (CHORUS SEOUL 2016) - Internet Explorer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11968" r="31381" b="78401"/>
          <a:stretch/>
        </p:blipFill>
        <p:spPr>
          <a:xfrm>
            <a:off x="6803874" y="206898"/>
            <a:ext cx="2263449" cy="316455"/>
          </a:xfrm>
          <a:prstGeom prst="rect">
            <a:avLst/>
          </a:prstGeom>
        </p:spPr>
      </p:pic>
      <p:pic>
        <p:nvPicPr>
          <p:cNvPr id="6" name="JYG PLX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0391" r="18116"/>
          <a:stretch/>
        </p:blipFill>
        <p:spPr>
          <a:xfrm>
            <a:off x="393004" y="1484405"/>
            <a:ext cx="3892923" cy="4320000"/>
          </a:xfrm>
          <a:prstGeom prst="rect">
            <a:avLst/>
          </a:prstGeom>
        </p:spPr>
      </p:pic>
      <p:pic>
        <p:nvPicPr>
          <p:cNvPr id="9" name="JYG A4C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8479" r="17479"/>
          <a:stretch/>
        </p:blipFill>
        <p:spPr>
          <a:xfrm>
            <a:off x="4629472" y="1484405"/>
            <a:ext cx="405428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387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/>
              <a:t>Saccular Aneurysm </a:t>
            </a:r>
            <a:endParaRPr lang="ko-KR" altLang="en-US" b="1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041" y="967220"/>
            <a:ext cx="5493917" cy="5493917"/>
          </a:xfrm>
          <a:prstGeom prst="rect">
            <a:avLst/>
          </a:prstGeom>
        </p:spPr>
      </p:pic>
      <p:pic>
        <p:nvPicPr>
          <p:cNvPr id="5" name="그림 4" descr="CHORUS SEOUL 2016 - Vulnerable Plaque Research Foundation (CHORUS SEOUL 2016) - Internet Explorer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11968" r="31381" b="78401"/>
          <a:stretch/>
        </p:blipFill>
        <p:spPr>
          <a:xfrm>
            <a:off x="6803874" y="206898"/>
            <a:ext cx="2263449" cy="316455"/>
          </a:xfrm>
          <a:prstGeom prst="rect">
            <a:avLst/>
          </a:prstGeom>
        </p:spPr>
      </p:pic>
      <p:sp>
        <p:nvSpPr>
          <p:cNvPr id="6" name="아래쪽 화살표 5"/>
          <p:cNvSpPr/>
          <p:nvPr/>
        </p:nvSpPr>
        <p:spPr>
          <a:xfrm rot="14010069">
            <a:off x="3488763" y="3643407"/>
            <a:ext cx="389965" cy="66562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26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279783"/>
            <a:ext cx="3443478" cy="829690"/>
          </a:xfrm>
        </p:spPr>
        <p:txBody>
          <a:bodyPr/>
          <a:lstStyle/>
          <a:p>
            <a:pPr algn="ctr"/>
            <a:r>
              <a:rPr lang="en-US" altLang="ko-KR" b="1" dirty="0">
                <a:latin typeface="+mj-ea"/>
              </a:rPr>
              <a:t>Cardiac CT</a:t>
            </a:r>
            <a:endParaRPr lang="ko-KR" altLang="en-US" b="1" dirty="0">
              <a:latin typeface="+mj-ea"/>
            </a:endParaRPr>
          </a:p>
        </p:txBody>
      </p:sp>
      <p:pic>
        <p:nvPicPr>
          <p:cNvPr id="7" name="Picture 6" descr="A picture containing indoor, screen&#10;&#10;Description generated with high confidence">
            <a:extLst>
              <a:ext uri="{FF2B5EF4-FFF2-40B4-BE49-F238E27FC236}">
                <a16:creationId xmlns:a16="http://schemas.microsoft.com/office/drawing/2014/main" xmlns="" id="{6EAD9654-F438-409E-A957-CBAA75B8F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8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65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127</Words>
  <Application>Microsoft Office PowerPoint</Application>
  <PresentationFormat>On-screen Show (4:3)</PresentationFormat>
  <Paragraphs>26</Paragraphs>
  <Slides>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CHORUS SEOUL 2017 LAAO LIVE I </vt:lpstr>
      <vt:lpstr>PowerPoint Presentation</vt:lpstr>
      <vt:lpstr>CHEST X-Ray</vt:lpstr>
      <vt:lpstr>EKG</vt:lpstr>
      <vt:lpstr>Echocardiography</vt:lpstr>
      <vt:lpstr>Saccular Aneurysm </vt:lpstr>
      <vt:lpstr>Cardiac 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CHORUS SEOUL 2017 LAAO LIVE</dc:title>
  <dc:creator>Seung Yong Shin</dc:creator>
  <cp:lastModifiedBy>Huyen Anh Le</cp:lastModifiedBy>
  <cp:revision>26</cp:revision>
  <dcterms:created xsi:type="dcterms:W3CDTF">2017-08-28T10:41:47Z</dcterms:created>
  <dcterms:modified xsi:type="dcterms:W3CDTF">2018-09-20T12:39:54Z</dcterms:modified>
</cp:coreProperties>
</file>